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5143500" cx="9144000"/>
  <p:notesSz cx="6858000" cy="9144000"/>
  <p:embeddedFontLst>
    <p:embeddedFont>
      <p:font typeface="Raleway"/>
      <p:regular r:id="rId85"/>
      <p:bold r:id="rId86"/>
      <p:italic r:id="rId87"/>
      <p:boldItalic r:id="rId88"/>
    </p:embeddedFont>
    <p:embeddedFont>
      <p:font typeface="Lat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Raleway-bold.fntdata"/><Relationship Id="rId41" Type="http://schemas.openxmlformats.org/officeDocument/2006/relationships/slide" Target="slides/slide36.xml"/><Relationship Id="rId85" Type="http://schemas.openxmlformats.org/officeDocument/2006/relationships/font" Target="fonts/Raleway-regular.fntdata"/><Relationship Id="rId44" Type="http://schemas.openxmlformats.org/officeDocument/2006/relationships/slide" Target="slides/slide39.xml"/><Relationship Id="rId88" Type="http://schemas.openxmlformats.org/officeDocument/2006/relationships/font" Target="fonts/Raleway-boldItalic.fntdata"/><Relationship Id="rId43" Type="http://schemas.openxmlformats.org/officeDocument/2006/relationships/slide" Target="slides/slide38.xml"/><Relationship Id="rId87" Type="http://schemas.openxmlformats.org/officeDocument/2006/relationships/font" Target="fonts/Raleway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Lato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Lato-italic.fntdata"/><Relationship Id="rId90" Type="http://schemas.openxmlformats.org/officeDocument/2006/relationships/font" Target="fonts/Lato-bold.fntdata"/><Relationship Id="rId92" Type="http://schemas.openxmlformats.org/officeDocument/2006/relationships/font" Target="fonts/Lato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cfef9ad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cfef9ad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cfef9ad4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cfef9ad4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cfef9ad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cfef9ad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cfef9ad4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cfef9ad4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cfef9ad4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cfef9ad4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cfef9ad4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cfef9ad4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cfef9ad4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cfef9ad4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cfef9ad4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cfef9ad4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d59220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d59220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cfef9ad4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cfef9ad4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cfef9ad4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cfef9ad4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cfef9ad4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cfef9ad4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cfef9ad4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cfef9ad4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d6a7b27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d6a7b27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d59220c4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d59220c4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d59220c4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d59220c4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d59220c4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d59220c4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d59220c4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d59220c4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d6a7b275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d6a7b275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f032f242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f032f242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f032f24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f032f2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e098ebf0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e098ebf0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f032f24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f032f24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f032f242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f032f242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f032f242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f032f24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f032f242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f032f24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d6a7b275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d6a7b275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d6a7b275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d6a7b275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d6a7b275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d6a7b275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d6a7b275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d6a7b275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d6a7b275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d6a7b275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d59220c4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d59220c4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e098ebf0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e098ebf0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d59220c4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d59220c4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e770910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e770910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d6a7b275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d6a7b275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d6a7b275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d6a7b275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d6a7b275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d6a7b275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d6a7b275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d6a7b275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d6a7b275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d6a7b275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ec4c32bc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ec4c32bc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ec64194f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ec64194f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ec64194f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ec64194f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e098ebf0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e098ebf0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ec64194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ec64194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ec64194f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ec64194f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ec64194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ec64194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ec64194f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ec64194f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ec64194f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ec64194f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ec64194f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ec64194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ec64194f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ec64194f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ec64194f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ec64194f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0fa76929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0fa76929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113f486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113f486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e098ebf0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e098ebf0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0fa76929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0fa76929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0fa76929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0fa76929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0fa76929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80fa7692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113f486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113f486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0fa76929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0fa76929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113f486d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113f486d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113f486d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8113f486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2d38af1f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2d38af1f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113f486d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113f486d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2d38af1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2d38af1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e098ebf0e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e098ebf0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2d38af1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2d38af1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2d38af1f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2d38af1f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2d38af1f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2d38af1f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2d38af1f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52d38af1f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2d38af1f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2d38af1f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2d38af1f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52d38af1f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2d38af1f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2d38af1f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2d38af1f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2d38af1f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837ad522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837ad522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52d38af1f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52d38af1f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cfef9ad4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cfef9ad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cfef9ad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cfef9ad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jpg"/><Relationship Id="rId4" Type="http://schemas.openxmlformats.org/officeDocument/2006/relationships/image" Target="../media/image4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jpg"/><Relationship Id="rId4" Type="http://schemas.openxmlformats.org/officeDocument/2006/relationships/image" Target="../media/image48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4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www.youtube.com/watch?v=IHZwWFHWa-w&amp;t=313s" TargetMode="External"/><Relationship Id="rId4" Type="http://schemas.openxmlformats.org/officeDocument/2006/relationships/hyperlink" Target="https://www.youtube.com/watch?v=gZmobeGL0Yg&amp;list=PLZbbT5o_s2xq7LwI2y8_QtvuXZedL6tQU&amp;index=1" TargetMode="External"/><Relationship Id="rId5" Type="http://schemas.openxmlformats.org/officeDocument/2006/relationships/hyperlink" Target="https://arxiv.org/pdf/1611.03530.pdf" TargetMode="External"/><Relationship Id="rId6" Type="http://schemas.openxmlformats.org/officeDocument/2006/relationships/hyperlink" Target="https://www.researchgate.net/publication/269040844_The_Loss_Surface_of_Multilayer_Networks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web.stanford.edu/class/cs224n/readings/gradient-notes.pdf" TargetMode="External"/><Relationship Id="rId4" Type="http://schemas.openxmlformats.org/officeDocument/2006/relationships/hyperlink" Target="https://www.youtube.com/watch?v=1JbfCFMX7os" TargetMode="External"/><Relationship Id="rId5" Type="http://schemas.openxmlformats.org/officeDocument/2006/relationships/hyperlink" Target="https://www.onlinemathlearning.com/matrices-types.html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Neural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#2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1-23-2020                        SCROLL ON FOR LECTURE 3, LECTURE 4, ETC...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ctrTitle"/>
          </p:nvPr>
        </p:nvSpPr>
        <p:spPr>
          <a:xfrm>
            <a:off x="560800" y="14489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#4</a:t>
            </a:r>
            <a:endParaRPr/>
          </a:p>
        </p:txBody>
      </p:sp>
      <p:sp>
        <p:nvSpPr>
          <p:cNvPr id="167" name="Google Shape;167;p2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1-30-2020                        SCROLL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ctrTitle"/>
          </p:nvPr>
        </p:nvSpPr>
        <p:spPr>
          <a:xfrm>
            <a:off x="560800" y="14489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#5</a:t>
            </a:r>
            <a:endParaRPr/>
          </a:p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729625" y="2308250"/>
            <a:ext cx="7688100" cy="22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2-5</a:t>
            </a:r>
            <a:r>
              <a:rPr lang="en"/>
              <a:t>-2020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were limited on this day due to the snow but Dr. Gallegos still had some in attendance and there are still notes so review as needed.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980"/>
            <a:ext cx="9144003" cy="432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194"/>
            <a:ext cx="9144000" cy="432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29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194"/>
            <a:ext cx="9144000" cy="432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7194"/>
            <a:ext cx="9144000" cy="4329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ctrTitle"/>
          </p:nvPr>
        </p:nvSpPr>
        <p:spPr>
          <a:xfrm>
            <a:off x="560800" y="14489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#6</a:t>
            </a:r>
            <a:endParaRPr/>
          </a:p>
        </p:txBody>
      </p:sp>
      <p:sp>
        <p:nvSpPr>
          <p:cNvPr id="228" name="Google Shape;228;p34"/>
          <p:cNvSpPr txBox="1"/>
          <p:nvPr>
            <p:ph idx="1" type="subTitle"/>
          </p:nvPr>
        </p:nvSpPr>
        <p:spPr>
          <a:xfrm>
            <a:off x="729625" y="2308250"/>
            <a:ext cx="7688100" cy="22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2-6-2020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ctrTitle"/>
          </p:nvPr>
        </p:nvSpPr>
        <p:spPr>
          <a:xfrm>
            <a:off x="560800" y="14489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#7</a:t>
            </a:r>
            <a:endParaRPr/>
          </a:p>
        </p:txBody>
      </p:sp>
      <p:sp>
        <p:nvSpPr>
          <p:cNvPr id="262" name="Google Shape;262;p39"/>
          <p:cNvSpPr txBox="1"/>
          <p:nvPr>
            <p:ph idx="1" type="subTitle"/>
          </p:nvPr>
        </p:nvSpPr>
        <p:spPr>
          <a:xfrm>
            <a:off x="729625" y="2308250"/>
            <a:ext cx="7688100" cy="22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2-13-2020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ctrTitle"/>
          </p:nvPr>
        </p:nvSpPr>
        <p:spPr>
          <a:xfrm>
            <a:off x="560800" y="14489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#8</a:t>
            </a:r>
            <a:endParaRPr/>
          </a:p>
        </p:txBody>
      </p:sp>
      <p:sp>
        <p:nvSpPr>
          <p:cNvPr id="310" name="Google Shape;310;p46"/>
          <p:cNvSpPr txBox="1"/>
          <p:nvPr>
            <p:ph idx="1" type="subTitle"/>
          </p:nvPr>
        </p:nvSpPr>
        <p:spPr>
          <a:xfrm>
            <a:off x="729625" y="2308250"/>
            <a:ext cx="7688100" cy="22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2-18-2020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00" y="479725"/>
            <a:ext cx="8875725" cy="43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ctrTitle"/>
          </p:nvPr>
        </p:nvSpPr>
        <p:spPr>
          <a:xfrm>
            <a:off x="560800" y="14489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#9</a:t>
            </a:r>
            <a:endParaRPr/>
          </a:p>
        </p:txBody>
      </p:sp>
      <p:sp>
        <p:nvSpPr>
          <p:cNvPr id="358" name="Google Shape;358;p53"/>
          <p:cNvSpPr txBox="1"/>
          <p:nvPr>
            <p:ph idx="1" type="subTitle"/>
          </p:nvPr>
        </p:nvSpPr>
        <p:spPr>
          <a:xfrm>
            <a:off x="729625" y="2308250"/>
            <a:ext cx="7688100" cy="22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2-20-2020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00" y="899350"/>
            <a:ext cx="2501424" cy="375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ctrTitle"/>
          </p:nvPr>
        </p:nvSpPr>
        <p:spPr>
          <a:xfrm>
            <a:off x="560800" y="14489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#12</a:t>
            </a:r>
            <a:endParaRPr/>
          </a:p>
        </p:txBody>
      </p:sp>
      <p:sp>
        <p:nvSpPr>
          <p:cNvPr id="397" name="Google Shape;397;p59"/>
          <p:cNvSpPr txBox="1"/>
          <p:nvPr>
            <p:ph idx="1" type="subTitle"/>
          </p:nvPr>
        </p:nvSpPr>
        <p:spPr>
          <a:xfrm>
            <a:off x="729625" y="2308250"/>
            <a:ext cx="7688100" cy="22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2-27-2020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4"/>
          <p:cNvPicPr preferRelativeResize="0"/>
          <p:nvPr/>
        </p:nvPicPr>
        <p:blipFill rotWithShape="1">
          <a:blip r:embed="rId3">
            <a:alphaModFix/>
          </a:blip>
          <a:srcRect b="30352" l="0" r="0" t="16322"/>
          <a:stretch/>
        </p:blipFill>
        <p:spPr>
          <a:xfrm>
            <a:off x="1728575" y="1075100"/>
            <a:ext cx="4342451" cy="38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6"/>
          <p:cNvSpPr txBox="1"/>
          <p:nvPr/>
        </p:nvSpPr>
        <p:spPr>
          <a:xfrm>
            <a:off x="844925" y="1356500"/>
            <a:ext cx="7667700" cy="28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LECTURE #13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3-2-2020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/>
        </p:nvSpPr>
        <p:spPr>
          <a:xfrm>
            <a:off x="844925" y="1356500"/>
            <a:ext cx="7667700" cy="28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LECTURE #13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3-5-2020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7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7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subplot(2,1,1);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imshow(f_hat_h);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subplot(2,1,2);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imshow(f_hat_v)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figure;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9"/>
          <p:cNvSpPr txBox="1"/>
          <p:nvPr/>
        </p:nvSpPr>
        <p:spPr>
          <a:xfrm>
            <a:off x="844925" y="1356500"/>
            <a:ext cx="7667700" cy="28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LECTURE #14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3-12-2020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5" name="Google Shape;55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2, 2020</a:t>
            </a:r>
            <a:endParaRPr/>
          </a:p>
        </p:txBody>
      </p:sp>
      <p:sp>
        <p:nvSpPr>
          <p:cNvPr id="575" name="Google Shape;575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https://www.youtube.com/watch?v=IHZwWFHWa-w&amp;t=313s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https://www.youtube.com/watch?v=gZmobeGL0Yg&amp;list=PLZbbT5o_s2xq7LwI2y8_QtvuXZedL6tQU&amp;index=1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https://arxiv.org/pdf/1611.03530.pdf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https://www.researchgate.net/publication/269040844_The_Loss_Surface_of_Multilayer_Networks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7th 2020</a:t>
            </a:r>
            <a:endParaRPr/>
          </a:p>
        </p:txBody>
      </p:sp>
      <p:sp>
        <p:nvSpPr>
          <p:cNvPr id="581" name="Google Shape;581;p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links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https://web.stanford.edu/class/cs224n/readings/gradient-notes.pdf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https://www.youtube.com/watch?v=1JbfCFMX7os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Hopefully a helpful extra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https://www.onlinemathlearning.com/matrices-types.html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ctrTitle"/>
          </p:nvPr>
        </p:nvSpPr>
        <p:spPr>
          <a:xfrm>
            <a:off x="560800" y="14489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#3</a:t>
            </a:r>
            <a:endParaRPr/>
          </a:p>
        </p:txBody>
      </p:sp>
      <p:sp>
        <p:nvSpPr>
          <p:cNvPr id="133" name="Google Shape;133;p2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1-28-2020                        SCROLL ON FOR LECTURE 4, LECTURE 5, ETC...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9250"/>
            <a:ext cx="9144003" cy="444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